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19"/>
  </p:notesMasterIdLst>
  <p:sldIdLst>
    <p:sldId id="256" r:id="rId3"/>
    <p:sldId id="272" r:id="rId4"/>
    <p:sldId id="258" r:id="rId5"/>
    <p:sldId id="259" r:id="rId6"/>
    <p:sldId id="263" r:id="rId7"/>
    <p:sldId id="260" r:id="rId8"/>
    <p:sldId id="264" r:id="rId9"/>
    <p:sldId id="261" r:id="rId10"/>
    <p:sldId id="265" r:id="rId11"/>
    <p:sldId id="266" r:id="rId12"/>
    <p:sldId id="267" r:id="rId13"/>
    <p:sldId id="268" r:id="rId14"/>
    <p:sldId id="269" r:id="rId15"/>
    <p:sldId id="270" r:id="rId16"/>
    <p:sldId id="271" r:id="rId17"/>
    <p:sldId id="26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extLst>
      <p:ext uri="{BB962C8B-B14F-4D97-AF65-F5344CB8AC3E}">
        <p14:creationId xmlns:p14="http://schemas.microsoft.com/office/powerpoint/2010/main" val="510424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272639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extLst>
      <p:ext uri="{BB962C8B-B14F-4D97-AF65-F5344CB8AC3E}">
        <p14:creationId xmlns:p14="http://schemas.microsoft.com/office/powerpoint/2010/main" val="302351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85670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4" name="Google Shape;304;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5" name="Google Shape;305;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uiar/MIntRec"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 sz="2000" dirty="0"/>
              <a:t>Proposal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a:solidFill>
                            <a:srgbClr val="333333"/>
                          </a:solidFill>
                        </a:rPr>
                        <a:t>Name:</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5. </a:t>
            </a:r>
            <a:r>
              <a:rPr lang="en-US" dirty="0"/>
              <a:t>Research Methodology</a:t>
            </a:r>
            <a:r>
              <a:rPr lang="en" dirty="0"/>
              <a:t> </a:t>
            </a:r>
            <a:endParaRPr dirty="0"/>
          </a:p>
        </p:txBody>
      </p:sp>
      <p:pic>
        <p:nvPicPr>
          <p:cNvPr id="2" name="图片 1" descr="图示&#10;&#10;描述已自动生成">
            <a:extLst>
              <a:ext uri="{FF2B5EF4-FFF2-40B4-BE49-F238E27FC236}">
                <a16:creationId xmlns:a16="http://schemas.microsoft.com/office/drawing/2014/main" id="{F93FC204-651D-47BC-70A0-EE53E939B1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659" y="1556180"/>
            <a:ext cx="6242681" cy="2031139"/>
          </a:xfrm>
          <a:prstGeom prst="rect">
            <a:avLst/>
          </a:prstGeom>
          <a:noFill/>
          <a:ln>
            <a:noFill/>
          </a:ln>
        </p:spPr>
      </p:pic>
      <p:sp>
        <p:nvSpPr>
          <p:cNvPr id="5" name="文本框 4">
            <a:extLst>
              <a:ext uri="{FF2B5EF4-FFF2-40B4-BE49-F238E27FC236}">
                <a16:creationId xmlns:a16="http://schemas.microsoft.com/office/drawing/2014/main" id="{4E7A49A2-4E4A-B2FA-78BE-9D38CABA5C63}"/>
              </a:ext>
            </a:extLst>
          </p:cNvPr>
          <p:cNvSpPr txBox="1"/>
          <p:nvPr/>
        </p:nvSpPr>
        <p:spPr>
          <a:xfrm>
            <a:off x="2899613" y="3895096"/>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552713" y="1248403"/>
            <a:ext cx="2321241" cy="276999"/>
          </a:xfrm>
          <a:prstGeom prst="rect">
            <a:avLst/>
          </a:prstGeom>
          <a:noFill/>
        </p:spPr>
        <p:txBody>
          <a:bodyPr wrap="square">
            <a:spAutoFit/>
          </a:bodyPr>
          <a:lstStyle/>
          <a:p>
            <a:pPr algn="ctr"/>
            <a:r>
              <a:rPr lang="zh-CN" altLang="en-US" sz="1200" dirty="0"/>
              <a:t>Multimodal 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3976007"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3F0CE4-C722-34F9-99B4-6C95985A14A7}"/>
              </a:ext>
            </a:extLst>
          </p:cNvPr>
          <p:cNvCxnSpPr>
            <a:cxnSpLocks/>
          </p:cNvCxnSpPr>
          <p:nvPr/>
        </p:nvCxnSpPr>
        <p:spPr>
          <a:xfrm>
            <a:off x="6504214"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357042" y="1248402"/>
            <a:ext cx="1621903" cy="276999"/>
          </a:xfrm>
          <a:prstGeom prst="rect">
            <a:avLst/>
          </a:prstGeom>
          <a:noFill/>
        </p:spPr>
        <p:txBody>
          <a:bodyPr wrap="square">
            <a:spAutoFit/>
          </a:bodyPr>
          <a:lstStyle/>
          <a:p>
            <a:pPr algn="ctr"/>
            <a:r>
              <a:rPr lang="zh-CN" altLang="en-US" sz="1200" dirty="0"/>
              <a:t>Multimodal 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01356" y="1245938"/>
            <a:ext cx="1265464" cy="276999"/>
          </a:xfrm>
          <a:prstGeom prst="rect">
            <a:avLst/>
          </a:prstGeom>
          <a:noFill/>
        </p:spPr>
        <p:txBody>
          <a:bodyPr wrap="square">
            <a:spAutoFit/>
          </a:bodyPr>
          <a:lstStyle/>
          <a:p>
            <a:pPr algn="ctr"/>
            <a:r>
              <a:rPr lang="zh-CN" altLang="en-US" sz="1200" dirty="0"/>
              <a:t>Classification</a:t>
            </a:r>
          </a:p>
        </p:txBody>
      </p:sp>
    </p:spTree>
    <p:extLst>
      <p:ext uri="{BB962C8B-B14F-4D97-AF65-F5344CB8AC3E}">
        <p14:creationId xmlns:p14="http://schemas.microsoft.com/office/powerpoint/2010/main" val="125373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pic>
        <p:nvPicPr>
          <p:cNvPr id="4" name="图片 3">
            <a:extLst>
              <a:ext uri="{FF2B5EF4-FFF2-40B4-BE49-F238E27FC236}">
                <a16:creationId xmlns:a16="http://schemas.microsoft.com/office/drawing/2014/main" id="{BC4C5D30-FF43-45D8-1882-7178A0DC8308}"/>
              </a:ext>
            </a:extLst>
          </p:cNvPr>
          <p:cNvPicPr>
            <a:picLocks noChangeAspect="1"/>
          </p:cNvPicPr>
          <p:nvPr/>
        </p:nvPicPr>
        <p:blipFill>
          <a:blip r:embed="rId3"/>
          <a:stretch>
            <a:fillRect/>
          </a:stretch>
        </p:blipFill>
        <p:spPr>
          <a:xfrm>
            <a:off x="2532590" y="730021"/>
            <a:ext cx="5058533" cy="3683458"/>
          </a:xfrm>
          <a:prstGeom prst="rect">
            <a:avLst/>
          </a:prstGeom>
        </p:spPr>
      </p:pic>
      <p:sp>
        <p:nvSpPr>
          <p:cNvPr id="3" name="文本框 2">
            <a:extLst>
              <a:ext uri="{FF2B5EF4-FFF2-40B4-BE49-F238E27FC236}">
                <a16:creationId xmlns:a16="http://schemas.microsoft.com/office/drawing/2014/main" id="{23FA4643-B372-1150-9E02-C44235F21A65}"/>
              </a:ext>
            </a:extLst>
          </p:cNvPr>
          <p:cNvSpPr txBox="1"/>
          <p:nvPr/>
        </p:nvSpPr>
        <p:spPr>
          <a:xfrm>
            <a:off x="164948" y="2417861"/>
            <a:ext cx="2775858" cy="307777"/>
          </a:xfrm>
          <a:prstGeom prst="rect">
            <a:avLst/>
          </a:prstGeom>
          <a:noFill/>
        </p:spPr>
        <p:txBody>
          <a:bodyPr wrap="square">
            <a:spAutoFit/>
          </a:bodyPr>
          <a:lstStyle/>
          <a:p>
            <a:r>
              <a:rPr lang="en-US" altLang="zh-CN" dirty="0"/>
              <a:t>F</a:t>
            </a:r>
            <a:r>
              <a:rPr lang="zh-CN" altLang="en-US" dirty="0"/>
              <a:t>low chart of the experiment</a:t>
            </a:r>
          </a:p>
        </p:txBody>
      </p:sp>
    </p:spTree>
    <p:extLst>
      <p:ext uri="{BB962C8B-B14F-4D97-AF65-F5344CB8AC3E}">
        <p14:creationId xmlns:p14="http://schemas.microsoft.com/office/powerpoint/2010/main" val="401066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graphicFrame>
        <p:nvGraphicFramePr>
          <p:cNvPr id="2" name="Google Shape;121;p18">
            <a:extLst>
              <a:ext uri="{FF2B5EF4-FFF2-40B4-BE49-F238E27FC236}">
                <a16:creationId xmlns:a16="http://schemas.microsoft.com/office/drawing/2014/main" id="{69E359B8-F168-0C64-4ACC-515ABBCA9B94}"/>
              </a:ext>
            </a:extLst>
          </p:cNvPr>
          <p:cNvGraphicFramePr/>
          <p:nvPr>
            <p:extLst>
              <p:ext uri="{D42A27DB-BD31-4B8C-83A1-F6EECF244321}">
                <p14:modId xmlns:p14="http://schemas.microsoft.com/office/powerpoint/2010/main" val="3504777908"/>
              </p:ext>
            </p:extLst>
          </p:nvPr>
        </p:nvGraphicFramePr>
        <p:xfrm>
          <a:off x="930729" y="1559379"/>
          <a:ext cx="6988628" cy="1332203"/>
        </p:xfrm>
        <a:graphic>
          <a:graphicData uri="http://schemas.openxmlformats.org/drawingml/2006/table">
            <a:tbl>
              <a:tblPr>
                <a:noFill/>
              </a:tblPr>
              <a:tblGrid>
                <a:gridCol w="1104987">
                  <a:extLst>
                    <a:ext uri="{9D8B030D-6E8A-4147-A177-3AD203B41FA5}">
                      <a16:colId xmlns:a16="http://schemas.microsoft.com/office/drawing/2014/main" val="20000"/>
                    </a:ext>
                  </a:extLst>
                </a:gridCol>
                <a:gridCol w="1075020">
                  <a:extLst>
                    <a:ext uri="{9D8B030D-6E8A-4147-A177-3AD203B41FA5}">
                      <a16:colId xmlns:a16="http://schemas.microsoft.com/office/drawing/2014/main" val="20001"/>
                    </a:ext>
                  </a:extLst>
                </a:gridCol>
                <a:gridCol w="1220412">
                  <a:extLst>
                    <a:ext uri="{9D8B030D-6E8A-4147-A177-3AD203B41FA5}">
                      <a16:colId xmlns:a16="http://schemas.microsoft.com/office/drawing/2014/main" val="2871550446"/>
                    </a:ext>
                  </a:extLst>
                </a:gridCol>
                <a:gridCol w="1312056">
                  <a:extLst>
                    <a:ext uri="{9D8B030D-6E8A-4147-A177-3AD203B41FA5}">
                      <a16:colId xmlns:a16="http://schemas.microsoft.com/office/drawing/2014/main" val="20002"/>
                    </a:ext>
                  </a:extLst>
                </a:gridCol>
                <a:gridCol w="1068967">
                  <a:extLst>
                    <a:ext uri="{9D8B030D-6E8A-4147-A177-3AD203B41FA5}">
                      <a16:colId xmlns:a16="http://schemas.microsoft.com/office/drawing/2014/main" val="20003"/>
                    </a:ext>
                  </a:extLst>
                </a:gridCol>
                <a:gridCol w="1207186">
                  <a:extLst>
                    <a:ext uri="{9D8B030D-6E8A-4147-A177-3AD203B41FA5}">
                      <a16:colId xmlns:a16="http://schemas.microsoft.com/office/drawing/2014/main" val="20004"/>
                    </a:ext>
                  </a:extLst>
                </a:gridCol>
              </a:tblGrid>
              <a:tr h="337635">
                <a:tc>
                  <a:txBody>
                    <a:bodyPr/>
                    <a:lstStyle/>
                    <a:p>
                      <a:pPr marL="0" lvl="0" indent="0" algn="ctr" rtl="0">
                        <a:spcBef>
                          <a:spcPts val="0"/>
                        </a:spcBef>
                        <a:spcAft>
                          <a:spcPts val="0"/>
                        </a:spcAft>
                        <a:buNone/>
                      </a:pPr>
                      <a:r>
                        <a:rPr lang="zh-CN" b="1" dirty="0"/>
                        <a:t>Approach</a:t>
                      </a:r>
                      <a:endParaRPr b="1" dirty="0"/>
                    </a:p>
                  </a:txBody>
                  <a:tcPr marL="91425" marR="91425" marT="91425" marB="91425"/>
                </a:tc>
                <a:tc>
                  <a:txBody>
                    <a:bodyPr/>
                    <a:lstStyle/>
                    <a:p>
                      <a:pPr marL="0" lvl="0" indent="0" algn="ctr" rtl="0">
                        <a:spcBef>
                          <a:spcPts val="0"/>
                        </a:spcBef>
                        <a:spcAft>
                          <a:spcPts val="0"/>
                        </a:spcAft>
                        <a:buNone/>
                      </a:pPr>
                      <a:r>
                        <a:rPr lang="zh-CN" b="1" dirty="0"/>
                        <a:t>Method</a:t>
                      </a:r>
                      <a:endParaRPr b="1" dirty="0"/>
                    </a:p>
                  </a:txBody>
                  <a:tcPr marL="91425" marR="91425" marT="91425" marB="91425"/>
                </a:tc>
                <a:tc>
                  <a:txBody>
                    <a:bodyPr/>
                    <a:lstStyle/>
                    <a:p>
                      <a:pPr marL="0" lvl="0" indent="0" algn="ctr" rtl="0">
                        <a:spcBef>
                          <a:spcPts val="0"/>
                        </a:spcBef>
                        <a:spcAft>
                          <a:spcPts val="0"/>
                        </a:spcAft>
                        <a:buNone/>
                      </a:pPr>
                      <a:r>
                        <a:rPr lang="en-US" b="1" dirty="0"/>
                        <a:t>Models</a:t>
                      </a:r>
                      <a:endParaRPr b="1" dirty="0"/>
                    </a:p>
                  </a:txBody>
                  <a:tcPr marL="91425" marR="91425" marT="91425" marB="91425"/>
                </a:tc>
                <a:tc>
                  <a:txBody>
                    <a:bodyPr/>
                    <a:lstStyle/>
                    <a:p>
                      <a:pPr marL="0" lvl="0" indent="0" algn="ctr" rtl="0">
                        <a:spcBef>
                          <a:spcPts val="0"/>
                        </a:spcBef>
                        <a:spcAft>
                          <a:spcPts val="0"/>
                        </a:spcAft>
                        <a:buNone/>
                      </a:pPr>
                      <a:r>
                        <a:rPr lang="zh-CN" b="1" dirty="0"/>
                        <a:t>Instruments</a:t>
                      </a:r>
                      <a:endParaRPr b="1" dirty="0"/>
                    </a:p>
                  </a:txBody>
                  <a:tcPr marL="91425" marR="91425" marT="91425" marB="91425"/>
                </a:tc>
                <a:tc>
                  <a:txBody>
                    <a:bodyPr/>
                    <a:lstStyle/>
                    <a:p>
                      <a:pPr marL="0" lvl="0" indent="0" algn="ctr" rtl="0">
                        <a:spcBef>
                          <a:spcPts val="0"/>
                        </a:spcBef>
                        <a:spcAft>
                          <a:spcPts val="0"/>
                        </a:spcAft>
                        <a:buNone/>
                      </a:pPr>
                      <a:r>
                        <a:rPr lang="en-US" b="1" dirty="0"/>
                        <a:t>Metrics</a:t>
                      </a:r>
                      <a:endParaRPr b="1" dirty="0"/>
                    </a:p>
                  </a:txBody>
                  <a:tcPr marL="91425" marR="91425" marT="91425" marB="91425"/>
                </a:tc>
                <a:tc>
                  <a:txBody>
                    <a:bodyPr/>
                    <a:lstStyle/>
                    <a:p>
                      <a:pPr marL="0" lvl="0" indent="0" algn="ctr" rtl="0">
                        <a:spcBef>
                          <a:spcPts val="0"/>
                        </a:spcBef>
                        <a:spcAft>
                          <a:spcPts val="0"/>
                        </a:spcAft>
                        <a:buNone/>
                      </a:pPr>
                      <a:r>
                        <a:rPr lang="en-US" b="1" dirty="0"/>
                        <a:t>Dataset</a:t>
                      </a:r>
                      <a:endParaRPr b="1" dirty="0"/>
                    </a:p>
                  </a:txBody>
                  <a:tcPr marL="91425" marR="91425" marT="91425" marB="91425"/>
                </a:tc>
                <a:extLst>
                  <a:ext uri="{0D108BD9-81ED-4DB2-BD59-A6C34878D82A}">
                    <a16:rowId xmlns:a16="http://schemas.microsoft.com/office/drawing/2014/main" val="10000"/>
                  </a:ext>
                </a:extLst>
              </a:tr>
              <a:tr h="935993">
                <a:tc>
                  <a:txBody>
                    <a:bodyPr/>
                    <a:lstStyle/>
                    <a:p>
                      <a:pPr marL="0" lvl="0" indent="0" algn="l" rtl="0">
                        <a:spcBef>
                          <a:spcPts val="0"/>
                        </a:spcBef>
                        <a:spcAft>
                          <a:spcPts val="0"/>
                        </a:spcAft>
                        <a:buNone/>
                      </a:pPr>
                      <a:r>
                        <a:rPr lang="zh-CN" sz="1200" dirty="0"/>
                        <a:t>Quantitative</a:t>
                      </a:r>
                      <a:endParaRPr sz="1200" dirty="0"/>
                    </a:p>
                  </a:txBody>
                  <a:tcPr marL="91425" marR="91425" marT="91425" marB="91425"/>
                </a:tc>
                <a:tc>
                  <a:txBody>
                    <a:bodyPr/>
                    <a:lstStyle/>
                    <a:p>
                      <a:pPr marL="0" lvl="0" indent="0" algn="l" rtl="0">
                        <a:spcBef>
                          <a:spcPts val="0"/>
                        </a:spcBef>
                        <a:spcAft>
                          <a:spcPts val="0"/>
                        </a:spcAft>
                        <a:buNone/>
                      </a:pPr>
                      <a:r>
                        <a:rPr lang="zh-CN" sz="1200" dirty="0"/>
                        <a:t>Experiment</a:t>
                      </a:r>
                      <a:endParaRPr sz="1200" dirty="0"/>
                    </a:p>
                  </a:txBody>
                  <a:tcPr marL="91425" marR="91425" marT="91425" marB="91425"/>
                </a:tc>
                <a:tc>
                  <a:txBody>
                    <a:bodyPr/>
                    <a:lstStyle/>
                    <a:p>
                      <a:pPr marL="0" lvl="0" indent="0" algn="l" rtl="0">
                        <a:spcBef>
                          <a:spcPts val="0"/>
                        </a:spcBef>
                        <a:spcAft>
                          <a:spcPts val="0"/>
                        </a:spcAft>
                        <a:buNone/>
                      </a:pPr>
                      <a:r>
                        <a:rPr lang="en-US" sz="1200" dirty="0"/>
                        <a:t>Clip,</a:t>
                      </a:r>
                    </a:p>
                    <a:p>
                      <a:pPr marL="0" lvl="0" indent="0" algn="l" rtl="0">
                        <a:spcBef>
                          <a:spcPts val="0"/>
                        </a:spcBef>
                        <a:spcAft>
                          <a:spcPts val="0"/>
                        </a:spcAft>
                        <a:buNone/>
                      </a:pPr>
                      <a:r>
                        <a:rPr lang="en-US" sz="1200" dirty="0"/>
                        <a:t>Attention mechanism</a:t>
                      </a:r>
                    </a:p>
                  </a:txBody>
                  <a:tcPr marL="91425" marR="91425" marT="91425" marB="91425"/>
                </a:tc>
                <a:tc>
                  <a:txBody>
                    <a:bodyPr/>
                    <a:lstStyle/>
                    <a:p>
                      <a:pPr marL="0" lvl="0" indent="0" algn="ctr" rtl="0">
                        <a:spcBef>
                          <a:spcPts val="0"/>
                        </a:spcBef>
                        <a:spcAft>
                          <a:spcPts val="0"/>
                        </a:spcAft>
                        <a:buNone/>
                      </a:pPr>
                      <a:r>
                        <a:rPr lang="en-US" sz="1200" dirty="0"/>
                        <a:t>Torch</a:t>
                      </a:r>
                      <a:endParaRPr sz="1200" dirty="0"/>
                    </a:p>
                  </a:txBody>
                  <a:tcPr marL="91425" marR="91425" marT="91425" marB="91425"/>
                </a:tc>
                <a:tc>
                  <a:txBody>
                    <a:bodyPr/>
                    <a:lstStyle/>
                    <a:p>
                      <a:pPr marL="0" lvl="0" indent="0" algn="ctr" rtl="0">
                        <a:spcBef>
                          <a:spcPts val="0"/>
                        </a:spcBef>
                        <a:spcAft>
                          <a:spcPts val="0"/>
                        </a:spcAft>
                        <a:buNone/>
                      </a:pPr>
                      <a:r>
                        <a:rPr lang="en-US" altLang="zh-CN" sz="1200" dirty="0"/>
                        <a:t>Accuracy,</a:t>
                      </a:r>
                    </a:p>
                    <a:p>
                      <a:pPr marL="0" lvl="0" indent="0" algn="ctr" rtl="0">
                        <a:spcBef>
                          <a:spcPts val="0"/>
                        </a:spcBef>
                        <a:spcAft>
                          <a:spcPts val="0"/>
                        </a:spcAft>
                        <a:buNone/>
                      </a:pPr>
                      <a:r>
                        <a:rPr lang="en-US" altLang="zh-CN" sz="1200" dirty="0"/>
                        <a:t>Precision,</a:t>
                      </a:r>
                    </a:p>
                    <a:p>
                      <a:pPr marL="0" lvl="0" indent="0" algn="ctr" rtl="0">
                        <a:spcBef>
                          <a:spcPts val="0"/>
                        </a:spcBef>
                        <a:spcAft>
                          <a:spcPts val="0"/>
                        </a:spcAft>
                        <a:buNone/>
                      </a:pPr>
                      <a:r>
                        <a:rPr lang="en-US" altLang="zh-CN" sz="1200" dirty="0"/>
                        <a:t>Recall,</a:t>
                      </a:r>
                    </a:p>
                    <a:p>
                      <a:pPr marL="0" lvl="0" indent="0" algn="ctr" rtl="0">
                        <a:spcBef>
                          <a:spcPts val="0"/>
                        </a:spcBef>
                        <a:spcAft>
                          <a:spcPts val="0"/>
                        </a:spcAft>
                        <a:buNone/>
                      </a:pPr>
                      <a:r>
                        <a:rPr lang="en-US" altLang="zh-CN" sz="1200" dirty="0"/>
                        <a:t>F1-Score</a:t>
                      </a:r>
                      <a:endParaRPr sz="1200" dirty="0"/>
                    </a:p>
                  </a:txBody>
                  <a:tcPr marL="91425" marR="91425" marT="91425" marB="91425"/>
                </a:tc>
                <a:tc>
                  <a:txBody>
                    <a:bodyPr/>
                    <a:lstStyle/>
                    <a:p>
                      <a:pPr marL="0" lvl="0" indent="0" algn="ctr" rtl="0">
                        <a:spcBef>
                          <a:spcPts val="0"/>
                        </a:spcBef>
                        <a:spcAft>
                          <a:spcPts val="0"/>
                        </a:spcAft>
                        <a:buNone/>
                      </a:pPr>
                      <a:r>
                        <a:rPr lang="en-US" altLang="zh-CN" sz="1200" b="0" i="0" u="none" strike="noStrike" cap="none" dirty="0" err="1">
                          <a:solidFill>
                            <a:schemeClr val="tx1"/>
                          </a:solidFill>
                          <a:effectLst/>
                          <a:latin typeface="+mn-lt"/>
                          <a:ea typeface="+mn-ea"/>
                          <a:cs typeface="+mn-cs"/>
                          <a:sym typeface="Arial"/>
                          <a:hlinkClick r:id="rId3"/>
                        </a:rPr>
                        <a:t>MIntRec</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EB6D7BBF-6C70-4E7B-DF56-1F38163C9F13}"/>
              </a:ext>
            </a:extLst>
          </p:cNvPr>
          <p:cNvSpPr txBox="1"/>
          <p:nvPr/>
        </p:nvSpPr>
        <p:spPr>
          <a:xfrm>
            <a:off x="3726996" y="1103411"/>
            <a:ext cx="1690008" cy="307777"/>
          </a:xfrm>
          <a:prstGeom prst="rect">
            <a:avLst/>
          </a:prstGeom>
          <a:noFill/>
        </p:spPr>
        <p:txBody>
          <a:bodyPr wrap="square">
            <a:spAutoFit/>
          </a:bodyPr>
          <a:lstStyle/>
          <a:p>
            <a:r>
              <a:rPr lang="en-US" altLang="zh-CN" dirty="0"/>
              <a:t>E</a:t>
            </a:r>
            <a:r>
              <a:rPr lang="zh-CN" altLang="en-US" dirty="0"/>
              <a:t>xperiment </a:t>
            </a:r>
            <a:r>
              <a:rPr lang="en-US" altLang="zh-CN" dirty="0"/>
              <a:t>design</a:t>
            </a:r>
            <a:endParaRPr lang="zh-CN" altLang="en-US" dirty="0"/>
          </a:p>
        </p:txBody>
      </p:sp>
    </p:spTree>
    <p:extLst>
      <p:ext uri="{BB962C8B-B14F-4D97-AF65-F5344CB8AC3E}">
        <p14:creationId xmlns:p14="http://schemas.microsoft.com/office/powerpoint/2010/main" val="295405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6. </a:t>
            </a:r>
            <a:r>
              <a:rPr lang="en-US" dirty="0"/>
              <a:t>Significance of research</a:t>
            </a:r>
            <a:endParaRPr dirty="0"/>
          </a:p>
        </p:txBody>
      </p:sp>
      <p:sp>
        <p:nvSpPr>
          <p:cNvPr id="4" name="文本框 3">
            <a:extLst>
              <a:ext uri="{FF2B5EF4-FFF2-40B4-BE49-F238E27FC236}">
                <a16:creationId xmlns:a16="http://schemas.microsoft.com/office/drawing/2014/main" id="{86E8AA07-882F-5DDC-BA47-9E0E5F42D3AF}"/>
              </a:ext>
            </a:extLst>
          </p:cNvPr>
          <p:cNvSpPr txBox="1"/>
          <p:nvPr/>
        </p:nvSpPr>
        <p:spPr>
          <a:xfrm>
            <a:off x="2800348" y="725090"/>
            <a:ext cx="5502729" cy="3693319"/>
          </a:xfrm>
          <a:prstGeom prst="rect">
            <a:avLst/>
          </a:prstGeom>
          <a:solidFill>
            <a:schemeClr val="accent5">
              <a:lumMod val="20000"/>
              <a:lumOff val="80000"/>
            </a:schemeClr>
          </a:solidFill>
        </p:spPr>
        <p:txBody>
          <a:bodyPr wrap="square">
            <a:spAutoFit/>
          </a:bodyPr>
          <a:lstStyle/>
          <a:p>
            <a:pPr algn="just"/>
            <a:endParaRPr lang="en-US" altLang="zh-CN" sz="1200" dirty="0"/>
          </a:p>
          <a:p>
            <a:pPr algn="just"/>
            <a:endParaRPr lang="en-US" altLang="zh-CN" sz="1200" dirty="0"/>
          </a:p>
          <a:p>
            <a:pPr algn="just"/>
            <a:endParaRPr lang="en-US" altLang="zh-CN" sz="1200" dirty="0"/>
          </a:p>
          <a:p>
            <a:pPr algn="just"/>
            <a:r>
              <a:rPr lang="zh-CN" altLang="en-US" dirty="0"/>
              <a:t>By analyzing the intention of posts containing image and text information, we can understand the real thoughts of users, thereby providing personalized services such as advertising marketing and public opinion monitoring.</a:t>
            </a:r>
            <a:endParaRPr lang="en-US" altLang="zh-CN" dirty="0"/>
          </a:p>
          <a:p>
            <a:pPr algn="just"/>
            <a:endParaRPr lang="en-US" altLang="zh-CN" sz="1200" dirty="0"/>
          </a:p>
          <a:p>
            <a:pPr algn="just"/>
            <a:endParaRPr lang="en-US" altLang="zh-CN" sz="1200" dirty="0"/>
          </a:p>
          <a:p>
            <a:pPr algn="just"/>
            <a:endParaRPr lang="en-US" altLang="zh-CN" sz="1200" dirty="0"/>
          </a:p>
          <a:p>
            <a:pPr algn="just"/>
            <a:r>
              <a:rPr lang="zh-CN" altLang="en-US" dirty="0"/>
              <a:t>By integrating information from different media for more accurate intent detection, intelligent systems can be provided with a more flexible and natural interaction method, thereby making correct judgments or reasonable feedback on human intentions to improve the quality and efficiency of human-computer interaction.</a:t>
            </a:r>
            <a:endParaRPr lang="en-US" altLang="zh-CN" dirty="0"/>
          </a:p>
          <a:p>
            <a:pPr algn="just"/>
            <a:endParaRPr lang="en-US" altLang="zh-CN" sz="1200" dirty="0"/>
          </a:p>
          <a:p>
            <a:pPr algn="just"/>
            <a:endParaRPr lang="en-US" altLang="zh-CN" sz="1200" dirty="0"/>
          </a:p>
          <a:p>
            <a:pPr algn="just"/>
            <a:endParaRPr lang="en-US" altLang="zh-CN" sz="1200" dirty="0"/>
          </a:p>
        </p:txBody>
      </p:sp>
      <p:cxnSp>
        <p:nvCxnSpPr>
          <p:cNvPr id="8" name="直接连接符 7">
            <a:extLst>
              <a:ext uri="{FF2B5EF4-FFF2-40B4-BE49-F238E27FC236}">
                <a16:creationId xmlns:a16="http://schemas.microsoft.com/office/drawing/2014/main" id="{6293B203-4761-488D-F392-279A64DB6B88}"/>
              </a:ext>
            </a:extLst>
          </p:cNvPr>
          <p:cNvCxnSpPr>
            <a:cxnSpLocks/>
          </p:cNvCxnSpPr>
          <p:nvPr/>
        </p:nvCxnSpPr>
        <p:spPr>
          <a:xfrm>
            <a:off x="2800347" y="2432957"/>
            <a:ext cx="55027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0A475A7-C658-46AA-9DCE-BA5FB6F4A4B5}"/>
              </a:ext>
            </a:extLst>
          </p:cNvPr>
          <p:cNvSpPr txBox="1"/>
          <p:nvPr/>
        </p:nvSpPr>
        <p:spPr>
          <a:xfrm rot="16200000">
            <a:off x="1428719" y="1216478"/>
            <a:ext cx="400110" cy="1208314"/>
          </a:xfrm>
          <a:prstGeom prst="rect">
            <a:avLst/>
          </a:prstGeom>
          <a:noFill/>
        </p:spPr>
        <p:txBody>
          <a:bodyPr vert="eaVert" wrap="square" rtlCol="0">
            <a:spAutoFit/>
          </a:bodyPr>
          <a:lstStyle/>
          <a:p>
            <a:r>
              <a:rPr lang="en-US" altLang="zh-CN" dirty="0"/>
              <a:t>Social Media</a:t>
            </a:r>
            <a:endParaRPr lang="zh-CN" altLang="en-US" dirty="0"/>
          </a:p>
        </p:txBody>
      </p:sp>
      <p:sp>
        <p:nvSpPr>
          <p:cNvPr id="10" name="文本框 9">
            <a:extLst>
              <a:ext uri="{FF2B5EF4-FFF2-40B4-BE49-F238E27FC236}">
                <a16:creationId xmlns:a16="http://schemas.microsoft.com/office/drawing/2014/main" id="{5648E263-D78F-AA64-2E53-E9CBC7CD3F70}"/>
              </a:ext>
            </a:extLst>
          </p:cNvPr>
          <p:cNvSpPr txBox="1"/>
          <p:nvPr/>
        </p:nvSpPr>
        <p:spPr>
          <a:xfrm rot="16200000">
            <a:off x="1484017" y="2004266"/>
            <a:ext cx="400110" cy="2453744"/>
          </a:xfrm>
          <a:prstGeom prst="rect">
            <a:avLst/>
          </a:prstGeom>
          <a:noFill/>
        </p:spPr>
        <p:txBody>
          <a:bodyPr vert="eaVert" wrap="square" rtlCol="0">
            <a:spAutoFit/>
          </a:bodyPr>
          <a:lstStyle/>
          <a:p>
            <a:r>
              <a:rPr lang="en-US" altLang="zh-CN" dirty="0"/>
              <a:t>Human-computer Interaction</a:t>
            </a:r>
            <a:endParaRPr lang="zh-CN" altLang="en-US" dirty="0"/>
          </a:p>
        </p:txBody>
      </p:sp>
    </p:spTree>
    <p:extLst>
      <p:ext uri="{BB962C8B-B14F-4D97-AF65-F5344CB8AC3E}">
        <p14:creationId xmlns:p14="http://schemas.microsoft.com/office/powerpoint/2010/main" val="50805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Conclusion</a:t>
            </a:r>
            <a:endParaRPr dirty="0"/>
          </a:p>
        </p:txBody>
      </p:sp>
      <p:sp>
        <p:nvSpPr>
          <p:cNvPr id="3" name="文本框 2">
            <a:extLst>
              <a:ext uri="{FF2B5EF4-FFF2-40B4-BE49-F238E27FC236}">
                <a16:creationId xmlns:a16="http://schemas.microsoft.com/office/drawing/2014/main" id="{585AB0F7-107F-3B14-0E2C-3D04E9D15FFA}"/>
              </a:ext>
            </a:extLst>
          </p:cNvPr>
          <p:cNvSpPr txBox="1"/>
          <p:nvPr/>
        </p:nvSpPr>
        <p:spPr>
          <a:xfrm>
            <a:off x="1326696" y="1017478"/>
            <a:ext cx="6490607" cy="3108543"/>
          </a:xfrm>
          <a:prstGeom prst="rect">
            <a:avLst/>
          </a:prstGeom>
          <a:noFill/>
        </p:spPr>
        <p:txBody>
          <a:bodyPr wrap="square">
            <a:spAutoFit/>
          </a:bodyPr>
          <a:lstStyle/>
          <a:p>
            <a:pPr marL="285750" indent="-285750" algn="just">
              <a:buFont typeface="Wingdings" panose="05000000000000000000" pitchFamily="2" charset="2"/>
              <a:buChar char="l"/>
            </a:pPr>
            <a:r>
              <a:rPr lang="zh-CN" altLang="en-US" dirty="0"/>
              <a:t>This research endeavors to design a new intent detection framework, which includes two equally important stages of multimodal representation and fusion, to explore the integration of image and text data to enhance the accuracy and robustness of intent detection in multimedia content.</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representation, we propose a representation method based on multimodal large-scale pre-training model, which can process image and text data simultaneously to improve the ability of information understanding, and it can also simplify system integration and saves computing resources.</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fusion, we propose an attention-based Cross-modal multi-level fusion method, which can fuse image and text features from token-level and global level, enables the model to dynamically adjust the attention to different modalities, capture important features.</a:t>
            </a:r>
          </a:p>
        </p:txBody>
      </p:sp>
    </p:spTree>
    <p:extLst>
      <p:ext uri="{BB962C8B-B14F-4D97-AF65-F5344CB8AC3E}">
        <p14:creationId xmlns:p14="http://schemas.microsoft.com/office/powerpoint/2010/main" val="255883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8.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1440996" y="802035"/>
            <a:ext cx="6262007" cy="3539430"/>
          </a:xfrm>
          <a:prstGeom prst="rect">
            <a:avLst/>
          </a:prstGeom>
          <a:noFill/>
        </p:spPr>
        <p:txBody>
          <a:bodyPr wrap="square">
            <a:spAutoFit/>
          </a:bodyPr>
          <a:lstStyle/>
          <a:p>
            <a:r>
              <a:rPr lang="zh-CN" altLang="en-US" dirty="0"/>
              <a:t>Ramanand, J., Bhavsar, K., &amp; Pedanekar, N. (2010, June). Wishful thinking-finding suggestions and’buy’wishes from product reviews. In Proceedings of the NAACL HLT 2010 workshop on computational approaches to analysis and generation of emotion in text (pp. 54-61).</a:t>
            </a:r>
          </a:p>
          <a:p>
            <a:endParaRPr lang="zh-CN" altLang="en-US" dirty="0"/>
          </a:p>
          <a:p>
            <a:r>
              <a:rPr lang="zh-CN" altLang="en-US" dirty="0"/>
              <a:t>Kruk, J., Lubin, J., Sikka, K., Lin, X., Jurafsky, D., &amp; Divakaran, A. (2019). Integrating text and image: Determining multimodal document intention in instagram posts. arXiv preprint arXiv:1904.09073.</a:t>
            </a:r>
          </a:p>
          <a:p>
            <a:endParaRPr lang="zh-CN" altLang="en-US" dirty="0"/>
          </a:p>
          <a:p>
            <a:r>
              <a:rPr lang="zh-CN" altLang="en-US" dirty="0"/>
              <a:t>Wu, T., Wang, M., **, Y., &amp; Zhao, Z. (2024). Intent recognition model based on sequential information and sentence features. Neurocomputing, 566, 127054.</a:t>
            </a:r>
          </a:p>
          <a:p>
            <a:endParaRPr lang="zh-CN" altLang="en-US" dirty="0"/>
          </a:p>
          <a:p>
            <a:r>
              <a:rPr lang="zh-CN" altLang="en-US" dirty="0"/>
              <a:t>Huang, X., Ma, T., Jia, L., Zhang, Y., Rong, H., &amp; Alnabhan, N. (2023). An Effective Multimodal Representation and Fusion Method for Multimodal intention detection. Neurocomputing, 126373.</a:t>
            </a:r>
          </a:p>
        </p:txBody>
      </p:sp>
    </p:spTree>
    <p:extLst>
      <p:ext uri="{BB962C8B-B14F-4D97-AF65-F5344CB8AC3E}">
        <p14:creationId xmlns:p14="http://schemas.microsoft.com/office/powerpoint/2010/main" val="318789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t>OUTLINE</a:t>
            </a:r>
            <a:endParaRPr/>
          </a:p>
        </p:txBody>
      </p:sp>
      <p:grpSp>
        <p:nvGrpSpPr>
          <p:cNvPr id="326" name="Google Shape;326;p39"/>
          <p:cNvGrpSpPr/>
          <p:nvPr/>
        </p:nvGrpSpPr>
        <p:grpSpPr>
          <a:xfrm>
            <a:off x="767806" y="849095"/>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t>Background</a:t>
              </a:r>
              <a:endParaRPr sz="2000" dirty="0"/>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1" name="Google Shape;331;p39"/>
          <p:cNvGrpSpPr/>
          <p:nvPr/>
        </p:nvGrpSpPr>
        <p:grpSpPr>
          <a:xfrm>
            <a:off x="767806" y="1766670"/>
            <a:ext cx="4315189" cy="590065"/>
            <a:chOff x="4267284" y="1600245"/>
            <a:chExt cx="6023435" cy="738781"/>
          </a:xfrm>
        </p:grpSpPr>
        <p:sp>
          <p:nvSpPr>
            <p:cNvPr id="332" name="Google Shape;332;p39"/>
            <p:cNvSpPr txBox="1"/>
            <p:nvPr/>
          </p:nvSpPr>
          <p:spPr>
            <a:xfrm>
              <a:off x="5351219" y="1723309"/>
              <a:ext cx="4939500" cy="4624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Problem</a:t>
              </a:r>
              <a:r>
                <a:rPr lang="en-US" sz="2400" dirty="0">
                  <a:solidFill>
                    <a:srgbClr val="000000"/>
                  </a:solidFill>
                  <a:latin typeface="Arial"/>
                  <a:ea typeface="Arial"/>
                  <a:cs typeface="Arial"/>
                  <a:sym typeface="Arial"/>
                </a:rPr>
                <a:t> </a:t>
              </a:r>
              <a:r>
                <a:rPr lang="en-US" sz="2000" dirty="0">
                  <a:solidFill>
                    <a:srgbClr val="000000"/>
                  </a:solidFill>
                  <a:latin typeface="Arial"/>
                  <a:ea typeface="Arial"/>
                  <a:cs typeface="Arial"/>
                  <a:sym typeface="Arial"/>
                </a:rPr>
                <a:t>Statement</a:t>
              </a:r>
              <a:endParaRPr sz="2000" dirty="0">
                <a:solidFill>
                  <a:srgbClr val="000000"/>
                </a:solidFill>
                <a:latin typeface="Arial"/>
                <a:ea typeface="Arial"/>
                <a:cs typeface="Arial"/>
                <a:sym typeface="Arial"/>
              </a:endParaRPr>
            </a:p>
          </p:txBody>
        </p:sp>
        <p:grpSp>
          <p:nvGrpSpPr>
            <p:cNvPr id="333" name="Google Shape;333;p39"/>
            <p:cNvGrpSpPr/>
            <p:nvPr/>
          </p:nvGrpSpPr>
          <p:grpSpPr>
            <a:xfrm>
              <a:off x="4267284" y="1600245"/>
              <a:ext cx="738848" cy="738781"/>
              <a:chOff x="4267094" y="1268631"/>
              <a:chExt cx="1173706" cy="1173600"/>
            </a:xfrm>
          </p:grpSpPr>
          <p:sp>
            <p:nvSpPr>
              <p:cNvPr id="334" name="Google Shape;334;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335" name="Google Shape;335;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6" name="Google Shape;336;p39"/>
          <p:cNvGrpSpPr/>
          <p:nvPr/>
        </p:nvGrpSpPr>
        <p:grpSpPr>
          <a:xfrm>
            <a:off x="767806" y="2675873"/>
            <a:ext cx="4408351" cy="590065"/>
            <a:chOff x="4267284" y="1600245"/>
            <a:chExt cx="6153478" cy="738781"/>
          </a:xfrm>
        </p:grpSpPr>
        <p:sp>
          <p:nvSpPr>
            <p:cNvPr id="337" name="Google Shape;337;p39"/>
            <p:cNvSpPr txBox="1"/>
            <p:nvPr/>
          </p:nvSpPr>
          <p:spPr>
            <a:xfrm>
              <a:off x="5351226" y="1723311"/>
              <a:ext cx="50695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Research Objective &amp; Question</a:t>
              </a:r>
              <a:endParaRPr sz="2000" dirty="0">
                <a:solidFill>
                  <a:srgbClr val="000000"/>
                </a:solidFill>
                <a:latin typeface="Arial"/>
                <a:ea typeface="Arial"/>
                <a:cs typeface="Arial"/>
                <a:sym typeface="Arial"/>
              </a:endParaRPr>
            </a:p>
          </p:txBody>
        </p:sp>
        <p:grpSp>
          <p:nvGrpSpPr>
            <p:cNvPr id="338" name="Google Shape;338;p39"/>
            <p:cNvGrpSpPr/>
            <p:nvPr/>
          </p:nvGrpSpPr>
          <p:grpSpPr>
            <a:xfrm>
              <a:off x="4267284" y="1600245"/>
              <a:ext cx="738848" cy="738781"/>
              <a:chOff x="4267094" y="1268631"/>
              <a:chExt cx="1173706" cy="1173600"/>
            </a:xfrm>
          </p:grpSpPr>
          <p:sp>
            <p:nvSpPr>
              <p:cNvPr id="339" name="Google Shape;33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2400" b="1" dirty="0">
                  <a:solidFill>
                    <a:srgbClr val="FFFFFF"/>
                  </a:solidFill>
                  <a:latin typeface="Arial"/>
                  <a:ea typeface="Arial"/>
                  <a:cs typeface="Arial"/>
                  <a:sym typeface="Arial"/>
                </a:endParaRPr>
              </a:p>
            </p:txBody>
          </p:sp>
          <p:sp>
            <p:nvSpPr>
              <p:cNvPr id="340" name="Google Shape;34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767806" y="3520866"/>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5175153" y="783332"/>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1;p39">
            <a:extLst>
              <a:ext uri="{FF2B5EF4-FFF2-40B4-BE49-F238E27FC236}">
                <a16:creationId xmlns:a16="http://schemas.microsoft.com/office/drawing/2014/main" id="{DA4B9C32-CC75-7FDE-EAFC-2570550F3188}"/>
              </a:ext>
            </a:extLst>
          </p:cNvPr>
          <p:cNvGrpSpPr/>
          <p:nvPr/>
        </p:nvGrpSpPr>
        <p:grpSpPr>
          <a:xfrm>
            <a:off x="5175153" y="1700906"/>
            <a:ext cx="3683097" cy="590065"/>
            <a:chOff x="4267284" y="1600245"/>
            <a:chExt cx="5141118" cy="738781"/>
          </a:xfrm>
        </p:grpSpPr>
        <p:sp>
          <p:nvSpPr>
            <p:cNvPr id="13" name="Google Shape;332;p39">
              <a:extLst>
                <a:ext uri="{FF2B5EF4-FFF2-40B4-BE49-F238E27FC236}">
                  <a16:creationId xmlns:a16="http://schemas.microsoft.com/office/drawing/2014/main" id="{F51EF683-2D95-BF52-E277-CAA0DC92A490}"/>
                </a:ext>
              </a:extLst>
            </p:cNvPr>
            <p:cNvSpPr txBox="1"/>
            <p:nvPr/>
          </p:nvSpPr>
          <p:spPr>
            <a:xfrm>
              <a:off x="5351219" y="1723309"/>
              <a:ext cx="4057183"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Significance of research</a:t>
              </a:r>
            </a:p>
          </p:txBody>
        </p:sp>
        <p:grpSp>
          <p:nvGrpSpPr>
            <p:cNvPr id="14" name="Google Shape;333;p39">
              <a:extLst>
                <a:ext uri="{FF2B5EF4-FFF2-40B4-BE49-F238E27FC236}">
                  <a16:creationId xmlns:a16="http://schemas.microsoft.com/office/drawing/2014/main" id="{D476FFBA-054E-89CD-3351-6D452CFC6C3B}"/>
                </a:ext>
              </a:extLst>
            </p:cNvPr>
            <p:cNvGrpSpPr/>
            <p:nvPr/>
          </p:nvGrpSpPr>
          <p:grpSpPr>
            <a:xfrm>
              <a:off x="4267284" y="1600245"/>
              <a:ext cx="738848" cy="738781"/>
              <a:chOff x="4267094" y="1268631"/>
              <a:chExt cx="1173706" cy="1173600"/>
            </a:xfrm>
          </p:grpSpPr>
          <p:sp>
            <p:nvSpPr>
              <p:cNvPr id="15" name="Google Shape;334;p39">
                <a:extLst>
                  <a:ext uri="{FF2B5EF4-FFF2-40B4-BE49-F238E27FC236}">
                    <a16:creationId xmlns:a16="http://schemas.microsoft.com/office/drawing/2014/main" id="{5E0E4F70-F3B6-E565-1EDA-B543959CC045}"/>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35;p39">
                <a:extLst>
                  <a:ext uri="{FF2B5EF4-FFF2-40B4-BE49-F238E27FC236}">
                    <a16:creationId xmlns:a16="http://schemas.microsoft.com/office/drawing/2014/main" id="{414D24F8-990E-ABD1-4351-71FE6F393C6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5175153" y="2610109"/>
            <a:ext cx="2653029" cy="590065"/>
            <a:chOff x="4267284" y="1600245"/>
            <a:chExt cx="3703279"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7" y="1723311"/>
              <a:ext cx="26193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07</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5175153" y="3455102"/>
            <a:ext cx="3175544" cy="610200"/>
            <a:chOff x="4267284" y="1600245"/>
            <a:chExt cx="4432641"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References</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a:t>
                </a:r>
                <a:r>
                  <a:rPr lang="en" sz="2400" b="1" dirty="0">
                    <a:solidFill>
                      <a:srgbClr val="FFFFFF"/>
                    </a:solidFill>
                  </a:rPr>
                  <a:t>8</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75582" y="972729"/>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66742" y="778220"/>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with the rapid development of multimedia technology, the forms of information released by users have become more diverse. They usually use text and corresponding picture to express their true intentions more vividly.</a:t>
            </a:r>
            <a:endParaRPr lang="zh-CN" altLang="en-US" sz="1600" dirty="0">
              <a:solidFill>
                <a:schemeClr val="bg1"/>
              </a:solidFill>
            </a:endParaRPr>
          </a:p>
        </p:txBody>
      </p:sp>
      <p:sp>
        <p:nvSpPr>
          <p:cNvPr id="8" name="圆角矩形 5">
            <a:extLst>
              <a:ext uri="{FF2B5EF4-FFF2-40B4-BE49-F238E27FC236}">
                <a16:creationId xmlns:a16="http://schemas.microsoft.com/office/drawing/2014/main" id="{7EE89DFE-468A-AA47-F1EE-F5EFDC5AF1C0}"/>
              </a:ext>
            </a:extLst>
          </p:cNvPr>
          <p:cNvSpPr/>
          <p:nvPr>
            <p:custDataLst>
              <p:tags r:id="rId2"/>
            </p:custDataLst>
          </p:nvPr>
        </p:nvSpPr>
        <p:spPr>
          <a:xfrm>
            <a:off x="575582" y="2122587"/>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066742" y="1928078"/>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The wide application of deep learning technology provides a powerful tool for intent detection, so that the model can better learn and understand the real purpose of users from complex massive data.</a:t>
            </a:r>
            <a:endParaRPr lang="zh-CN" altLang="en-US" sz="1600" dirty="0">
              <a:solidFill>
                <a:schemeClr val="bg1"/>
              </a:solidFill>
            </a:endParaRPr>
          </a:p>
        </p:txBody>
      </p:sp>
      <p:sp>
        <p:nvSpPr>
          <p:cNvPr id="10" name="圆角矩形 5">
            <a:extLst>
              <a:ext uri="{FF2B5EF4-FFF2-40B4-BE49-F238E27FC236}">
                <a16:creationId xmlns:a16="http://schemas.microsoft.com/office/drawing/2014/main" id="{08680589-BC7B-19A5-753F-3256770E453A}"/>
              </a:ext>
            </a:extLst>
          </p:cNvPr>
          <p:cNvSpPr/>
          <p:nvPr>
            <p:custDataLst>
              <p:tags r:id="rId3"/>
            </p:custDataLst>
          </p:nvPr>
        </p:nvSpPr>
        <p:spPr>
          <a:xfrm>
            <a:off x="575582" y="3255472"/>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Model</a:t>
            </a:r>
            <a:endParaRPr lang="zh-CN" altLang="en-US" sz="2000" dirty="0"/>
          </a:p>
        </p:txBody>
      </p:sp>
      <p:sp>
        <p:nvSpPr>
          <p:cNvPr id="11" name="圆角矩形 11">
            <a:extLst>
              <a:ext uri="{FF2B5EF4-FFF2-40B4-BE49-F238E27FC236}">
                <a16:creationId xmlns:a16="http://schemas.microsoft.com/office/drawing/2014/main" id="{D7DDC599-7D7D-B3AC-C74C-1C97B5291773}"/>
              </a:ext>
            </a:extLst>
          </p:cNvPr>
          <p:cNvSpPr/>
          <p:nvPr/>
        </p:nvSpPr>
        <p:spPr>
          <a:xfrm>
            <a:off x="2066742" y="3060963"/>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Inspired by single-modal pre-training models, a series of multimodal pre-training works based on large-scale image-text data have emerged, help us obtain powerful ability of multimodal representation.</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785652"/>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1600" dirty="0"/>
              <a:t>At present, there are few studies on intent detection based on image and text fusion, traditional intent detection methods usually only consider single-modal data such as text or images, and do not take full advantage of the rich information of multi-modal data.</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research based on image-text information fusion mainly focuses on sentiment analysis and content classification, but there are still significant gaps in interpreting the subtle intentions behind user behavior.</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studies mainly focus on the fusion of data from different modalities, while in the feature representation stage, different models are used to extract the features of the corresponding modalities respectively, which limits the model's comprehensive understanding of the global context and increases the complexity of the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Objective &amp; Question</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3139688995"/>
              </p:ext>
            </p:extLst>
          </p:nvPr>
        </p:nvGraphicFramePr>
        <p:xfrm>
          <a:off x="1302203" y="750414"/>
          <a:ext cx="6539594" cy="3191283"/>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14912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can the multimodal large-scale Pretrained models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multimodal large-scale pre-training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72576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develop the proposed intent detection framework?</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develop the proposed intent detection framework based on image and text fusion.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framework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framework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pic>
        <p:nvPicPr>
          <p:cNvPr id="7" name="图片 6">
            <a:extLst>
              <a:ext uri="{FF2B5EF4-FFF2-40B4-BE49-F238E27FC236}">
                <a16:creationId xmlns:a16="http://schemas.microsoft.com/office/drawing/2014/main" id="{18CAE753-1CDC-1B0D-F386-347C3995D1BC}"/>
              </a:ext>
            </a:extLst>
          </p:cNvPr>
          <p:cNvPicPr>
            <a:picLocks noChangeAspect="1"/>
          </p:cNvPicPr>
          <p:nvPr/>
        </p:nvPicPr>
        <p:blipFill>
          <a:blip r:embed="rId3"/>
          <a:stretch>
            <a:fillRect/>
          </a:stretch>
        </p:blipFill>
        <p:spPr>
          <a:xfrm>
            <a:off x="847385" y="798657"/>
            <a:ext cx="7449230" cy="36882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 </a:t>
            </a:r>
            <a:r>
              <a:rPr lang="en-US" altLang="zh-CN" dirty="0"/>
              <a:t>Literature Review</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3838189489"/>
              </p:ext>
            </p:extLst>
          </p:nvPr>
        </p:nvGraphicFramePr>
        <p:xfrm>
          <a:off x="759278" y="669470"/>
          <a:ext cx="7625444" cy="3936820"/>
        </p:xfrm>
        <a:graphic>
          <a:graphicData uri="http://schemas.openxmlformats.org/drawingml/2006/table">
            <a:tbl>
              <a:tblPr/>
              <a:tblGrid>
                <a:gridCol w="2343150">
                  <a:extLst>
                    <a:ext uri="{9D8B030D-6E8A-4147-A177-3AD203B41FA5}">
                      <a16:colId xmlns:a16="http://schemas.microsoft.com/office/drawing/2014/main" val="465674944"/>
                    </a:ext>
                  </a:extLst>
                </a:gridCol>
                <a:gridCol w="865414">
                  <a:extLst>
                    <a:ext uri="{9D8B030D-6E8A-4147-A177-3AD203B41FA5}">
                      <a16:colId xmlns:a16="http://schemas.microsoft.com/office/drawing/2014/main" val="177178108"/>
                    </a:ext>
                  </a:extLst>
                </a:gridCol>
                <a:gridCol w="1366702">
                  <a:extLst>
                    <a:ext uri="{9D8B030D-6E8A-4147-A177-3AD203B41FA5}">
                      <a16:colId xmlns:a16="http://schemas.microsoft.com/office/drawing/2014/main" val="4050124678"/>
                    </a:ext>
                  </a:extLst>
                </a:gridCol>
                <a:gridCol w="1711234">
                  <a:extLst>
                    <a:ext uri="{9D8B030D-6E8A-4147-A177-3AD203B41FA5}">
                      <a16:colId xmlns:a16="http://schemas.microsoft.com/office/drawing/2014/main" val="1109668148"/>
                    </a:ext>
                  </a:extLst>
                </a:gridCol>
                <a:gridCol w="1338944">
                  <a:extLst>
                    <a:ext uri="{9D8B030D-6E8A-4147-A177-3AD203B41FA5}">
                      <a16:colId xmlns:a16="http://schemas.microsoft.com/office/drawing/2014/main" val="4015327639"/>
                    </a:ext>
                  </a:extLst>
                </a:gridCol>
              </a:tblGrid>
              <a:tr h="333126">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272558">
                <a:tc gridSpan="5">
                  <a:txBody>
                    <a:bodyPr/>
                    <a:lstStyle/>
                    <a:p>
                      <a:pPr algn="ctr"/>
                      <a:r>
                        <a:rPr lang="en-US" altLang="zh-CN" sz="1200" b="1" dirty="0"/>
                        <a:t>Manual Rules</a:t>
                      </a:r>
                      <a:endParaRPr lang="zh-CN" altLang="en-US" sz="12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pPr algn="ctr"/>
                      <a:endParaRPr lang="zh-CN" altLang="en-US" sz="12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66646"/>
                  </a:ext>
                </a:extLst>
              </a:tr>
              <a:tr h="492580">
                <a:tc>
                  <a:txBody>
                    <a:bodyPr/>
                    <a:lstStyle/>
                    <a:p>
                      <a:pPr algn="ctr"/>
                      <a:r>
                        <a:rPr lang="en-US" altLang="zh-CN" sz="1200" b="0" dirty="0"/>
                        <a:t>Finding suggestions and buy wishes from product reviews</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 ,</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2558">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1" dirty="0"/>
                        <a:t>Statistical Learning Method</a:t>
                      </a:r>
                      <a:endParaRPr lang="zh-CN" altLang="en-US" sz="12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sz="12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0208654"/>
                  </a:ext>
                </a:extLst>
              </a:tr>
              <a:tr h="635968">
                <a:tc>
                  <a:txBody>
                    <a:bodyPr/>
                    <a:lstStyle/>
                    <a:p>
                      <a:pPr algn="ctr"/>
                      <a:r>
                        <a:rPr lang="en-US" altLang="zh-CN" sz="1200" b="0" dirty="0"/>
                        <a:t>Intent Detection through Text Mining and Analysis</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Support Vector Machine(SVM)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2558">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1" dirty="0"/>
                        <a:t>Deep Learning</a:t>
                      </a:r>
                      <a:endParaRPr lang="zh-CN" altLang="en-US" sz="12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sz="12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1933529"/>
                  </a:ext>
                </a:extLst>
              </a:tr>
              <a:tr h="598716">
                <a:tc>
                  <a:txBody>
                    <a:bodyPr/>
                    <a:lstStyle/>
                    <a:p>
                      <a:pPr algn="ctr"/>
                      <a:r>
                        <a:rPr lang="en-US" altLang="zh-CN" sz="1200" b="0" dirty="0"/>
                        <a:t>Intent recognition model based on sequential information and sentence features</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CN"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40902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 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1121</Words>
  <Application>Microsoft Office PowerPoint</Application>
  <PresentationFormat>全屏显示(16:9)</PresentationFormat>
  <Paragraphs>166</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等线</vt:lpstr>
      <vt:lpstr>Arial</vt:lpstr>
      <vt:lpstr>Calibri</vt:lpstr>
      <vt:lpstr>Times New Roman</vt:lpstr>
      <vt:lpstr>Wingdings</vt:lpstr>
      <vt:lpstr>Simple Light</vt:lpstr>
      <vt:lpstr>Office Theme</vt:lpstr>
      <vt:lpstr>WOC7021 DISSERTATION Proposal Defense  </vt:lpstr>
      <vt:lpstr>Image and Text Fusion for Intent Detection in Multimedia </vt:lpstr>
      <vt:lpstr>OUTLINE</vt:lpstr>
      <vt:lpstr>1. Background</vt:lpstr>
      <vt:lpstr>1. Background</vt:lpstr>
      <vt:lpstr>2. Problem Statement</vt:lpstr>
      <vt:lpstr>3. Research Objective &amp; Question</vt:lpstr>
      <vt:lpstr>4. Literature Review</vt:lpstr>
      <vt:lpstr>4. Literature Review</vt:lpstr>
      <vt:lpstr>5. Research Methodology </vt:lpstr>
      <vt:lpstr>5. Research Methodology </vt:lpstr>
      <vt:lpstr>5. Research Methodology </vt:lpstr>
      <vt:lpstr>6. Significance of research</vt:lpstr>
      <vt:lpstr>7. Conclusion</vt:lpstr>
      <vt:lpstr>8.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5</cp:revision>
  <dcterms:modified xsi:type="dcterms:W3CDTF">2024-01-19T04:56:18Z</dcterms:modified>
</cp:coreProperties>
</file>